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8" autoAdjust="0"/>
    <p:restoredTop sz="75696" autoAdjust="0"/>
  </p:normalViewPr>
  <p:slideViewPr>
    <p:cSldViewPr snapToGrid="0">
      <p:cViewPr varScale="1">
        <p:scale>
          <a:sx n="65" d="100"/>
          <a:sy n="65" d="100"/>
        </p:scale>
        <p:origin x="56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>
</file>

<file path=ppt/media/image10.tif>
</file>

<file path=ppt/media/image11.tif>
</file>

<file path=ppt/media/image12.tif>
</file>

<file path=ppt/media/image13.tif>
</file>

<file path=ppt/media/image14.tif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F8324-8A53-4137-8102-9EF963131D6A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E98CC-123B-45FE-B297-E395485CC1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510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i="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Figure 14.1: Vascular tree.</a:t>
            </a:r>
            <a:endParaRPr lang="nl-NL" sz="1800" b="1" i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224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14.10: Schematic representation of an arterio-venous loop chamber.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72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14.11: Schematic representation of the chorioallantois membrane procedure (CAM).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124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14.12: Skin fold chamber.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6399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1755" marR="71755" algn="just">
              <a:lnSpc>
                <a:spcPct val="115000"/>
              </a:lnSpc>
              <a:spcAft>
                <a:spcPts val="600"/>
              </a:spcAft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14.13: CD31</a:t>
            </a:r>
            <a:r>
              <a:rPr lang="en-US" sz="1800" b="1" baseline="30000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endothelial cells (green on the picture) of ingrowing vessels, penetrating the hypertrophic matrix which contains collagen type X (</a:t>
            </a:r>
            <a:r>
              <a:rPr lang="en-US" sz="1800" b="1" dirty="0" err="1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ColX</a:t>
            </a: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) towards the center of the graft. Those blood vessels are located right next to the cartilaginous areas which undergo remodeling (arrows).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71755" marR="71755" algn="just">
              <a:lnSpc>
                <a:spcPct val="115000"/>
              </a:lnSpc>
              <a:spcAft>
                <a:spcPts val="600"/>
              </a:spcAft>
            </a:pPr>
            <a:r>
              <a:rPr lang="en-GB" sz="1800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From Recapitulation of endochondral bone formation using human adult mesenchymal stem cells as a paradigm for developmental engineering, </a:t>
            </a:r>
            <a:r>
              <a:rPr lang="de-CH" sz="1800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Scotti et al., 2010. </a:t>
            </a:r>
            <a:r>
              <a:rPr lang="en-GB" sz="1800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Proc. Natl. Acad. Sci. U. S. A 107(16): 7251-7256.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677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1755" marR="71755" algn="just">
              <a:lnSpc>
                <a:spcPct val="115000"/>
              </a:lnSpc>
              <a:spcAft>
                <a:spcPts val="600"/>
              </a:spcAft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14.13: A) Mouse pancreas is excised and digested with collagenase. Islets are then separated by hand picking and further digested into single islet cells. Scale bars: 10 mm (left image); 200 µm (middle image); 60 µm (right image). B) Epididymal fat pads are isolated and processed mechanically and enzymatically. The obtained mixture, containing MVF and ECM, is filtrated for the purification of MVF. Scale bars: 20 mm (left image); 25 µm (right image). C) Western blots of CD31, a-SMA, and GAPDH in whole cell extracts of </a:t>
            </a:r>
            <a:r>
              <a:rPr lang="en-US" sz="1800" b="1" dirty="0" err="1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eEND</a:t>
            </a: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HDMEC, HUVEC, and MVF.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71755" marR="71755" algn="just">
              <a:lnSpc>
                <a:spcPct val="115000"/>
              </a:lnSpc>
              <a:spcAft>
                <a:spcPts val="600"/>
              </a:spcAft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D) Immunofluorescence staining of CD31/a-SMA and CD31/PDGFR-b in MVF. Cell nuclei are stained with Hoechst 33342 (blue). Scale bar: 20 µm. E) Schematic illustration of PI + MVF generation. By means of liquid overlay technique, 2,000 pancreatic islet cells and 200 MVF are cocultured for 5 days. F) PI and PI + MVF on days 5, 3, and 0. Scale bar: 200 µm. G) Surface morphology of FI, CI, PI, and PI + MVF on day 0 as visualized by scanning electron microscopy. Scale bar: 50 µm. 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71755" marR="71755" algn="just">
              <a:lnSpc>
                <a:spcPct val="115000"/>
              </a:lnSpc>
              <a:spcAft>
                <a:spcPts val="600"/>
              </a:spcAft>
            </a:pPr>
            <a:r>
              <a:rPr lang="en-US" sz="1800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From Improvement of islet transplantation by the fusion of islet cells with functional blood vessels, Nalbach et al., 2021, EMBO Molecular Medicine.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54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14.2: Schematic illustration of the different sprouting steps during angiogenesis.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713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14.3: Cell survival is impaired in the core of 3D TE constructs.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334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14.4: Current options to induce vascularization in TE constructs.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800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From Engineering more than a cell: vascularization strategies in tissue engineering, Phelps and Garcia (2010), Curr. Opin. Biotechnol 21(5): 704-709.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34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14.5: Functional characterization of endothelial cells.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910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b="1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14.6 Micro-vascular fragment isolation from mice fat pads.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580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14.7: Schematic representation of common pre-vascularization strategies.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991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14.8: </a:t>
            </a:r>
            <a:r>
              <a:rPr lang="en-US" sz="1800" b="1" i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In vitro</a:t>
            </a: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formation of luminal structures in pre-cellularized 3D scaffold.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600"/>
              </a:spcAft>
            </a:pPr>
            <a:r>
              <a:rPr lang="en-US" sz="1800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Adapted from 3D scaffolds co-seeded with human endothelial progenitor and mesenchymal stem cells: evidence of </a:t>
            </a:r>
            <a:r>
              <a:rPr lang="en-US" sz="1800" dirty="0" err="1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prevascularisation</a:t>
            </a:r>
            <a:r>
              <a:rPr lang="en-US" sz="1800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within 7 days, </a:t>
            </a:r>
            <a:r>
              <a:rPr lang="en-US" sz="1800" dirty="0" err="1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Duttenhoefer</a:t>
            </a:r>
            <a:r>
              <a:rPr lang="en-US" sz="1800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et al., 2013, Eur. Cell Mater 26: 49-64.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192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>
                <a:effectLst/>
                <a:latin typeface="Corbel" panose="020B0503020204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Figure 14.9: Schematic representation of a vascular pedicle skin flap.</a:t>
            </a:r>
            <a:endParaRPr lang="nl-NL" sz="1800" dirty="0"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E98CC-123B-45FE-B297-E395485CC1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39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A6AA68-DB73-4024-BEF9-BEB6EAB7F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9D7522A6-9773-41FA-89DD-E3686ACB00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ADC55A5-A8A2-424A-BDD1-CB06402FF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C88B0DA-4290-4EEC-9D59-AB401E687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9FD15EA-DCD9-4993-8272-79430B334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41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911229-D7A1-4F0C-85E7-07571A232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CA4F425-9E3C-4DD3-BA9E-13F08D33F7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AA7EFE3-ACF2-4A4E-A360-1746B0375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D1CE990-E500-4D04-9383-F00C718E8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28DFD8E-06B2-40CE-94BF-61F479E6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719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033750E2-0A83-498A-968E-516B7ADD07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FC51FB0-0E48-4D29-AA07-A48A50C8F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3B1D3E0-0963-440C-A855-53D1913E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38C54C-D5F1-42EA-A46D-E245BFC23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2B71C05-7760-4E6B-80C2-AA0A9C02D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013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651403-C6B2-45AC-B423-2947221C7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41085B8-B6AE-4C29-A2A5-938E43BD9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9596802-FD2D-4920-8058-177CDB886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D304400-3FE1-4549-9014-D86369EC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2624739-C1C0-47B1-A613-353EB732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923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399C81-9034-4F03-8825-DBC390713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6C1B608-DD0C-4737-9728-5977CCABC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347947D-05AC-46DF-83D1-82C669BA5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079E019-A9E1-4EB7-BE16-3F9232C90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0CF8DFF-5679-40E6-A7B5-6CBF5F353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39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132631-41FC-4815-B940-1B1673301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5F9FC2-1949-4E45-9260-D00BF9E87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9842EC2-4BB5-42BF-8832-1E363130C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1F6997A-CFF5-4410-9ABA-1BDFDA7F4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D46C784-B8F8-4360-AB94-DE66401D4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3BDE895-AF8A-4E49-A395-B0F44EAA7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17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A119A-CC90-4749-A54F-E64CFB1F8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394A90C-6DF4-41F3-ADDE-A4304DE49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06AA896-A790-4618-8CC2-666403EE3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02792124-A585-42AE-AE1D-2604FB94F5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B72A3DE3-9A01-4EF6-A788-B989CA1582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77229331-09AE-49DD-81CA-B72413133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49717BD7-6DCF-4B30-9AE3-2435FBA25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028B0E04-D9A2-43E3-A2C5-AE024E234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68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2E11F1-1277-4711-91AA-0420A3F62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A9F22B8-D9FC-4F2F-9357-E474893EB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58A0D150-7BBC-40A5-96DD-D8C302B72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CEF840B-CF4B-4A6A-BBF8-DAC0C7B0F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73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76D8E78-552A-443E-B377-F1E44FAC4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F1BB342-D99D-4628-8FFC-FD32DC1AC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B004474-632C-4019-8384-DF6B5EF34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442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9BBF94-D982-4805-968B-C63D1420C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FF1EEAD-C526-427E-A265-F7C2B76B7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D0C6765-3B1D-4CFA-8507-AC33989EB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AE14EF2-7F1F-4D36-9FFB-2FA7DF07F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26603F6-BB08-42D9-A62F-8613590DE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4D5F7B1-8500-4E09-9038-16201A1A8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79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F7BC05-4C54-4F0B-BC63-A779991DE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106199E1-639E-459D-B0B6-9BEF3C0388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D98944C-E8D1-4079-852E-5A530FFEE9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9F3038D-F516-48CE-8DD3-B5375DC68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76D613D-EA96-4755-81CC-10D0AF821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16D0C4B-BF62-4165-9B01-156C454E9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90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AEB95F0-D149-4E82-8629-1AA4B7DD9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B371B77-A204-4080-8E07-FBB09E012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29019FD-D15F-4CB4-8EFD-ABB6EB7C24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F78EA-6D75-49E6-B709-A5AC28C6E8A8}" type="datetimeFigureOut">
              <a:rPr lang="en-US" smtClean="0"/>
              <a:t>9/21/2022</a:t>
            </a:fld>
            <a:endParaRPr lang="en-US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6ED4548-8068-4DEB-A838-97B21932AB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62FE12F-F105-477B-A110-B0409A96AE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FFE54-5AB9-47BB-90B9-A0E7C0F32B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143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9DF9EE-E730-41C4-86D6-8560B7FD1F27}"/>
              </a:ext>
            </a:extLst>
          </p:cNvPr>
          <p:cNvSpPr txBox="1">
            <a:spLocks/>
          </p:cNvSpPr>
          <p:nvPr/>
        </p:nvSpPr>
        <p:spPr>
          <a:xfrm>
            <a:off x="1126067" y="2241285"/>
            <a:ext cx="10312400" cy="237542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latin typeface="Corbel" panose="020B0503020204020204" pitchFamily="34" charset="0"/>
              </a:rPr>
              <a:t>Chapter 14 – Strategies to Promote Vascularization, Survival, and Functionality of Engineered Tissues</a:t>
            </a:r>
          </a:p>
          <a:p>
            <a:pPr algn="ctr"/>
            <a:r>
              <a:rPr lang="en-US" sz="5400" dirty="0">
                <a:latin typeface="Corbel" panose="020B050302020402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56882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0895291E-DAA5-431B-9BB6-897454BF76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203"/>
            <a:ext cx="12192000" cy="315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606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046CC2E-45A4-4F6C-BC1C-63A62F957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644" y="502118"/>
            <a:ext cx="7574712" cy="562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544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00EFC6F-09E3-4A0E-AA67-ED97C9F7C3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37" b="32033"/>
          <a:stretch/>
        </p:blipFill>
        <p:spPr>
          <a:xfrm>
            <a:off x="1245624" y="1436688"/>
            <a:ext cx="9700752" cy="355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243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 descr="Afbeelding met tekst, verschillend&#10;&#10;Automatisch gegenereerde beschrijving">
            <a:extLst>
              <a:ext uri="{FF2B5EF4-FFF2-40B4-BE49-F238E27FC236}">
                <a16:creationId xmlns:a16="http://schemas.microsoft.com/office/drawing/2014/main" id="{5C4C3A01-1FE5-40D7-B4FB-7D8297757B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06" y="2024824"/>
            <a:ext cx="11098387" cy="280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425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 descr="Afbeelding met tekst, donker&#10;&#10;Automatisch gegenereerde beschrijving">
            <a:extLst>
              <a:ext uri="{FF2B5EF4-FFF2-40B4-BE49-F238E27FC236}">
                <a16:creationId xmlns:a16="http://schemas.microsoft.com/office/drawing/2014/main" id="{0B7E61CF-5DA4-4924-B5CF-8F91D8C1E5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059" y="1588423"/>
            <a:ext cx="4381881" cy="368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876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9671F98-D6E9-4F1F-A328-3BD2C3C80E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712" y="0"/>
            <a:ext cx="4786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435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8306B78-EB5C-4A58-A009-13B48F0B1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" y="381427"/>
            <a:ext cx="11715750" cy="592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20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174268A-B11A-4CB7-A36E-08B1A13470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946" y="365125"/>
            <a:ext cx="4768108" cy="630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25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 descr="Afbeelding met tekst, donker&#10;&#10;Automatisch gegenereerde beschrijving">
            <a:extLst>
              <a:ext uri="{FF2B5EF4-FFF2-40B4-BE49-F238E27FC236}">
                <a16:creationId xmlns:a16="http://schemas.microsoft.com/office/drawing/2014/main" id="{12BA9D3B-5EDF-458C-9D31-94B445B16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551" y="765580"/>
            <a:ext cx="7480897" cy="532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933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 descr="Afbeelding met tekst&#10;&#10;Automatisch gegenereerde beschrijving">
            <a:extLst>
              <a:ext uri="{FF2B5EF4-FFF2-40B4-BE49-F238E27FC236}">
                <a16:creationId xmlns:a16="http://schemas.microsoft.com/office/drawing/2014/main" id="{56D87BD9-1ACE-44C4-91E8-522F05BC19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235" y="536173"/>
            <a:ext cx="4617529" cy="578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0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4779017C-A0C5-4E1A-93F1-85AA687A4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137" y="2015299"/>
            <a:ext cx="8325725" cy="282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936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502CFBA6-633F-4BA9-B0F3-61B01E96EC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6262"/>
            <a:ext cx="12192000" cy="324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95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 descr="Afbeelding met tekst&#10;&#10;Automatisch gegenereerde beschrijving">
            <a:extLst>
              <a:ext uri="{FF2B5EF4-FFF2-40B4-BE49-F238E27FC236}">
                <a16:creationId xmlns:a16="http://schemas.microsoft.com/office/drawing/2014/main" id="{B44AEF49-4638-403B-9279-5D78687F41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568" y="457195"/>
            <a:ext cx="8806864" cy="552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497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1DB958-C52E-436F-A491-132C5E7F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02375"/>
            <a:ext cx="4114800" cy="365125"/>
          </a:xfrm>
        </p:spPr>
        <p:txBody>
          <a:bodyPr/>
          <a:lstStyle/>
          <a:p>
            <a:r>
              <a:rPr lang="en-US" dirty="0"/>
              <a:t>© Jan de Boer. Figures available for classroom use and can be found at www.jandeboerlab.com/TissueEngineering</a:t>
            </a:r>
            <a:endParaRPr lang="nl-NL" dirty="0"/>
          </a:p>
        </p:txBody>
      </p:sp>
      <p:pic>
        <p:nvPicPr>
          <p:cNvPr id="4" name="Afbeelding 3" descr="Afbeelding met tekst, envelop&#10;&#10;Automatisch gegenereerde beschrijving">
            <a:extLst>
              <a:ext uri="{FF2B5EF4-FFF2-40B4-BE49-F238E27FC236}">
                <a16:creationId xmlns:a16="http://schemas.microsoft.com/office/drawing/2014/main" id="{23B231D4-42D8-43F4-A298-5A16354E47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710" y="1112315"/>
            <a:ext cx="6480580" cy="463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26462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888</Words>
  <Application>Microsoft Office PowerPoint</Application>
  <PresentationFormat>Breedbeeld</PresentationFormat>
  <Paragraphs>49</Paragraphs>
  <Slides>15</Slides>
  <Notes>14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Corbel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Bouwens, Anne</dc:creator>
  <cp:lastModifiedBy>Bouwens, Anne</cp:lastModifiedBy>
  <cp:revision>3</cp:revision>
  <dcterms:created xsi:type="dcterms:W3CDTF">2022-05-17T12:49:17Z</dcterms:created>
  <dcterms:modified xsi:type="dcterms:W3CDTF">2022-09-21T20:12:15Z</dcterms:modified>
</cp:coreProperties>
</file>

<file path=docProps/thumbnail.jpeg>
</file>